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C8"/>
    <a:srgbClr val="FFF2CC"/>
    <a:srgbClr val="FFA7A7"/>
    <a:srgbClr val="DEEBF7"/>
    <a:srgbClr val="E2F0D9"/>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9B8F14-3FA3-429D-8E32-632615DC74B0}" v="24" dt="2023-03-20T14:49:05.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2119" autoAdjust="0"/>
  </p:normalViewPr>
  <p:slideViewPr>
    <p:cSldViewPr snapToGrid="0">
      <p:cViewPr varScale="1">
        <p:scale>
          <a:sx n="96" d="100"/>
          <a:sy n="96" d="100"/>
        </p:scale>
        <p:origin x="96" y="432"/>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0T14:55:21.013" v="841" actId="20577"/>
      <pc:docMkLst>
        <pc:docMk/>
      </pc:docMkLst>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expected to be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evaluation</a:t>
            </a:r>
            <a:r>
              <a:rPr lang="en-US" baseline="0"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3/20/2023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qQXXI5QFUf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github.com/features/copilot"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hyperlink" Target="https://www.youtube.com/watch?v=-DVyjdw4t9I&amp;t=10963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242830"/>
            <a:ext cx="9144000" cy="4423718"/>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endParaRPr lang="en-US" dirty="0"/>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a:t>
            </a:r>
            <a:r>
              <a:rPr lang="en-US" sz="2400" b="1" i="1" dirty="0" err="1">
                <a:solidFill>
                  <a:srgbClr val="C00000"/>
                </a:solidFill>
              </a:rPr>
              <a:t>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21AA0-4140-4407-857A-C6ED08A53963}"/>
              </a:ext>
            </a:extLst>
          </p:cNvPr>
          <p:cNvPicPr>
            <a:picLocks noChangeAspect="1"/>
          </p:cNvPicPr>
          <p:nvPr/>
        </p:nvPicPr>
        <p:blipFill>
          <a:blip r:embed="rId3"/>
          <a:stretch>
            <a:fillRect/>
          </a:stretch>
        </p:blipFill>
        <p:spPr>
          <a:xfrm>
            <a:off x="729997" y="1010517"/>
            <a:ext cx="10732005" cy="5139024"/>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2023</a:t>
            </a:r>
          </a:p>
        </p:txBody>
      </p:sp>
      <p:sp>
        <p:nvSpPr>
          <p:cNvPr id="5" name="Rectangle 4"/>
          <p:cNvSpPr/>
          <p:nvPr/>
        </p:nvSpPr>
        <p:spPr>
          <a:xfrm>
            <a:off x="127955" y="6163387"/>
            <a:ext cx="12192000" cy="646331"/>
          </a:xfrm>
          <a:prstGeom prst="rect">
            <a:avLst/>
          </a:prstGeom>
        </p:spPr>
        <p:txBody>
          <a:bodyPr wrap="square">
            <a:spAutoFit/>
          </a:bodyPr>
          <a:lstStyle/>
          <a:p>
            <a:r>
              <a:rPr lang="en-US" sz="1200"/>
              <a:t>The TIOBE Programming Community index is an indicator of the </a:t>
            </a:r>
            <a:r>
              <a:rPr lang="en-US" sz="1200" i="1"/>
              <a:t>popularity of programming languages</a:t>
            </a:r>
            <a:r>
              <a:rPr lang="en-US" sz="120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a:t>best</a:t>
            </a:r>
            <a:r>
              <a:rPr lang="en-US" sz="1200"/>
              <a:t> programming language or the language in which </a:t>
            </a:r>
            <a:r>
              <a:rPr lang="en-US" sz="1200" i="1"/>
              <a:t>most lines of code</a:t>
            </a:r>
            <a:r>
              <a:rPr lang="en-US" sz="1200"/>
              <a:t> have been written.		www.tiobe.com</a:t>
            </a:r>
            <a:endParaRPr lang="en-US" sz="1200" dirty="0"/>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926F14-B8BD-4B8D-8A7F-C669FCBCE41F}"/>
              </a:ext>
            </a:extLst>
          </p:cNvPr>
          <p:cNvPicPr>
            <a:picLocks noChangeAspect="1"/>
          </p:cNvPicPr>
          <p:nvPr/>
        </p:nvPicPr>
        <p:blipFill rotWithShape="1">
          <a:blip r:embed="rId3"/>
          <a:srcRect t="14634"/>
          <a:stretch/>
        </p:blipFill>
        <p:spPr>
          <a:xfrm>
            <a:off x="0" y="2240419"/>
            <a:ext cx="12192000" cy="370257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2022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990658" y="189655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kursuskatalog.au.dk/en/course/111388/</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43164"/>
              <a:ext cx="5221706" cy="2087228"/>
              <a:chOff x="4324724" y="1801272"/>
              <a:chExt cx="5221706" cy="2087228"/>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539723" y="1978723"/>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3.11.1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+400.000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+400.000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2"/>
              </a:rPr>
              <a:t>GitHub Copilot </a:t>
            </a:r>
            <a:r>
              <a:rPr lang="en-US" dirty="0"/>
              <a:t>in </a:t>
            </a:r>
            <a:r>
              <a:rPr lang="en-US" dirty="0">
                <a:hlinkClick r:id="rId3"/>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4"/>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5"/>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447659"/>
            <a:ext cx="4998720" cy="2309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6" name="Picture 5">
            <a:extLst>
              <a:ext uri="{FF2B5EF4-FFF2-40B4-BE49-F238E27FC236}">
                <a16:creationId xmlns:a16="http://schemas.microsoft.com/office/drawing/2014/main" id="{9C311C0E-FE79-4B3C-ACE9-7EF15DDAA0A0}"/>
              </a:ext>
            </a:extLst>
          </p:cNvPr>
          <p:cNvPicPr>
            <a:picLocks noChangeAspect="1"/>
          </p:cNvPicPr>
          <p:nvPr/>
        </p:nvPicPr>
        <p:blipFill>
          <a:blip r:embed="rId3"/>
          <a:stretch>
            <a:fillRect/>
          </a:stretch>
        </p:blipFill>
        <p:spPr>
          <a:xfrm>
            <a:off x="178129" y="4535866"/>
            <a:ext cx="4738167" cy="2056786"/>
          </a:xfrm>
          <a:prstGeom prst="rect">
            <a:avLst/>
          </a:prstGeom>
        </p:spPr>
      </p:pic>
      <p:pic>
        <p:nvPicPr>
          <p:cNvPr id="9" name="Picture 8">
            <a:extLst>
              <a:ext uri="{FF2B5EF4-FFF2-40B4-BE49-F238E27FC236}">
                <a16:creationId xmlns:a16="http://schemas.microsoft.com/office/drawing/2014/main" id="{AF4AE7F8-39CB-446A-A2DB-13C09E5D69AD}"/>
              </a:ext>
            </a:extLst>
          </p:cNvPr>
          <p:cNvPicPr>
            <a:picLocks noChangeAspect="1"/>
          </p:cNvPicPr>
          <p:nvPr/>
        </p:nvPicPr>
        <p:blipFill>
          <a:blip r:embed="rId4"/>
          <a:stretch>
            <a:fillRect/>
          </a:stretch>
        </p:blipFill>
        <p:spPr>
          <a:xfrm>
            <a:off x="6759968" y="277259"/>
            <a:ext cx="5253903" cy="453999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2"/>
          <a:stretch>
            <a:fillRect/>
          </a:stretch>
        </p:blipFill>
        <p:spPr>
          <a:xfrm>
            <a:off x="312885" y="1325564"/>
            <a:ext cx="7657222" cy="4307188"/>
          </a:xfrm>
          <a:prstGeom prst="rect">
            <a:avLst/>
          </a:prstGeom>
          <a:ln>
            <a:solidFill>
              <a:schemeClr val="tx1"/>
            </a:solidFill>
          </a:ln>
        </p:spPr>
      </p:pic>
      <p:pic>
        <p:nvPicPr>
          <p:cNvPr id="9" name="Picture 8">
            <a:extLst>
              <a:ext uri="{FF2B5EF4-FFF2-40B4-BE49-F238E27FC236}">
                <a16:creationId xmlns:a16="http://schemas.microsoft.com/office/drawing/2014/main" id="{DF0BB6ED-AFC4-49AD-A093-F4814B290042}"/>
              </a:ext>
            </a:extLst>
          </p:cNvPr>
          <p:cNvPicPr>
            <a:picLocks noChangeAspect="1"/>
          </p:cNvPicPr>
          <p:nvPr/>
        </p:nvPicPr>
        <p:blipFill>
          <a:blip r:embed="rId3"/>
          <a:stretch>
            <a:fillRect/>
          </a:stretch>
        </p:blipFill>
        <p:spPr>
          <a:xfrm>
            <a:off x="4316475" y="2393651"/>
            <a:ext cx="7657222" cy="4307187"/>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15914</TotalTime>
  <Words>11190</Words>
  <Application>Microsoft Office PowerPoint</Application>
  <PresentationFormat>Widescreen</PresentationFormat>
  <Paragraphs>1053</Paragraphs>
  <Slides>53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vt:lpstr>
      <vt:lpstr>PowerPoint Presentation</vt:lpstr>
      <vt:lpstr>Course description – kursuskatalog.au.dk/en/course/111388/</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2023</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2023-03-20T14:55:30Z</dcterms:modified>
</cp:coreProperties>
</file>